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2"/>
  </p:notesMasterIdLst>
  <p:handoutMasterIdLst>
    <p:handoutMasterId r:id="rId23"/>
  </p:handoutMasterIdLst>
  <p:sldIdLst>
    <p:sldId id="256" r:id="rId2"/>
    <p:sldId id="260" r:id="rId3"/>
    <p:sldId id="262" r:id="rId4"/>
    <p:sldId id="261" r:id="rId5"/>
    <p:sldId id="264" r:id="rId6"/>
    <p:sldId id="263" r:id="rId7"/>
    <p:sldId id="265" r:id="rId8"/>
    <p:sldId id="258" r:id="rId9"/>
    <p:sldId id="267" r:id="rId10"/>
    <p:sldId id="269" r:id="rId11"/>
    <p:sldId id="268" r:id="rId12"/>
    <p:sldId id="266" r:id="rId13"/>
    <p:sldId id="270" r:id="rId14"/>
    <p:sldId id="271" r:id="rId15"/>
    <p:sldId id="272" r:id="rId16"/>
    <p:sldId id="273" r:id="rId17"/>
    <p:sldId id="274" r:id="rId18"/>
    <p:sldId id="276" r:id="rId19"/>
    <p:sldId id="257" r:id="rId20"/>
    <p:sldId id="259" r:id="rId21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EC20E35-A176-4012-BC5E-935CFFF8708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599" autoAdjust="0"/>
  </p:normalViewPr>
  <p:slideViewPr>
    <p:cSldViewPr>
      <p:cViewPr varScale="1">
        <p:scale>
          <a:sx n="74" d="100"/>
          <a:sy n="74" d="100"/>
        </p:scale>
        <p:origin x="582" y="72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52" d="100"/>
          <a:sy n="52" d="100"/>
        </p:scale>
        <p:origin x="2664" y="3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4AA43A-3F76-4A13-9CD6-36134EB429E3}" type="datetimeFigureOut">
              <a:rPr lang="en-US"/>
              <a:t>7/5/2019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50423A-8BCE-448E-A97B-03A88B2B12C1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1395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png>
</file>

<file path=ppt/media/image23.jpeg>
</file>

<file path=ppt/media/image24.jpeg>
</file>

<file path=ppt/media/image25.gif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674A4F-2B7A-4ECB-A400-260B2FFC03C1}" type="datetimeFigureOut">
              <a:rPr lang="en-US"/>
              <a:t>7/5/2019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F2A70B-78F2-4DCF-B53B-C990D2FAFB8A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11570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2413" y="1905000"/>
            <a:ext cx="9144000" cy="2667000"/>
          </a:xfrm>
        </p:spPr>
        <p:txBody>
          <a:bodyPr>
            <a:no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grpSp>
        <p:nvGrpSpPr>
          <p:cNvPr id="256" name="line" descr="Line graphic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7" name="Free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8" name="Free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9" name="Free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0" name="Free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1" name="Free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2" name="Free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3" name="Free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4" name="Free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5" name="Free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6" name="Free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7" name="Free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8" name="Free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9" name="Free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0" name="Free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1" name="Free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2" name="Free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3" name="Free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4" name="Free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5" name="Free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6" name="Free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7" name="Free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8" name="Free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9" name="Free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0" name="Free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1" name="Free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2" name="Free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3" name="Free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4" name="Free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5" name="Free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6" name="Free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7" name="Free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8" name="Free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9" name="Free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0" name="Free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1" name="Free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2" name="Free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3" name="Free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4" name="Free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5" name="Free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6" name="Free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7" name="Free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8" name="Free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9" name="Free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0" name="Free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1" name="Free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2" name="Free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3" name="Free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4" name="Free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5" name="Free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6" name="Free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7" name="Free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8" name="Free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9" name="Free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0" name="Free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1" name="Free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2" name="Free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3" name="Free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4" name="Free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5" name="Free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6" name="Free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7" name="Free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8" name="Free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9" name="Free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0" name="Free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1" name="Free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2" name="Free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3" name="Free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4" name="Free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5" name="Free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6" name="Free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7" name="Free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8" name="Free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9" name="Free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0" name="Free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1" name="Free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2" name="Free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3" name="Free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4" name="Free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5" name="Free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6" name="Free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7" name="Free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8" name="Free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9" name="Free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0" name="Free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1" name="Free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2" name="Free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3" name="Free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4" name="Free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5" name="Free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6" name="Free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7" name="Free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8" name="Free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9" name="Free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0" name="Free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1" name="Free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2" name="Free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3" name="Free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4" name="Free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5" name="Free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6" name="Free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7" name="Free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8" name="Free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9" name="Free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0" name="Free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1" name="Free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2" name="Free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3" name="Free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4" name="Free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5" name="Free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6" name="Free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7" name="Free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8" name="Free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9" name="Free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0" name="Free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1" name="Free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2" name="Free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3" name="Free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4" name="Free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5" name="Free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6" name="Free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7" name="Free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8" name="Free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9" name="Free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2413" y="5105400"/>
            <a:ext cx="9143999" cy="10668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74356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grpSp>
        <p:nvGrpSpPr>
          <p:cNvPr id="7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8" name="Freeform 7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 marL="1956816">
              <a:defRPr/>
            </a:lvl6pPr>
            <a:lvl7pPr marL="1956816">
              <a:defRPr/>
            </a:lvl7pPr>
            <a:lvl8pPr marL="1956816">
              <a:defRPr/>
            </a:lvl8pPr>
            <a:lvl9pPr marL="1956816"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7/5/2019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26793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361612" y="274639"/>
            <a:ext cx="1371600" cy="590174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grpSp>
        <p:nvGrpSpPr>
          <p:cNvPr id="7" name="line" descr="Line graphic"/>
          <p:cNvGrpSpPr/>
          <p:nvPr/>
        </p:nvGrpSpPr>
        <p:grpSpPr bwMode="invGray">
          <a:xfrm rot="5400000">
            <a:off x="6864412" y="3472598"/>
            <a:ext cx="6492240" cy="64008"/>
            <a:chOff x="1522413" y="1514475"/>
            <a:chExt cx="10569575" cy="64008"/>
          </a:xfrm>
        </p:grpSpPr>
        <p:sp>
          <p:nvSpPr>
            <p:cNvPr id="8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9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0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08012" y="277813"/>
            <a:ext cx="9144001" cy="5898573"/>
          </a:xfrm>
        </p:spPr>
        <p:txBody>
          <a:bodyPr vert="eaVert"/>
          <a:lstStyle>
            <a:lvl5pPr>
              <a:defRPr/>
            </a:lvl5pPr>
            <a:lvl6pPr marL="1261872" indent="0">
              <a:buNone/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7/5/2019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11791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grpSp>
        <p:nvGrpSpPr>
          <p:cNvPr id="167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68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548640">
              <a:defRPr/>
            </a:lvl2pPr>
            <a:lvl3pPr marL="777240">
              <a:defRPr/>
            </a:lvl3pPr>
            <a:lvl4pPr marL="1005840">
              <a:defRPr/>
            </a:lvl4pPr>
            <a:lvl5pPr marL="1234440">
              <a:defRPr/>
            </a:lvl5pPr>
            <a:lvl6pPr marL="1463040">
              <a:defRPr baseline="0"/>
            </a:lvl6pPr>
            <a:lvl7pPr marL="1691640">
              <a:defRPr baseline="0"/>
            </a:lvl7pPr>
            <a:lvl8pPr marL="1920240">
              <a:defRPr baseline="0"/>
            </a:lvl8pPr>
            <a:lvl9pPr marL="2148840">
              <a:defRPr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7/5/2019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14472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1905000"/>
            <a:ext cx="9144000" cy="2667000"/>
          </a:xfrm>
        </p:spPr>
        <p:txBody>
          <a:bodyPr anchor="b">
            <a:noAutofit/>
          </a:bodyPr>
          <a:lstStyle>
            <a:lvl1pPr algn="l">
              <a:defRPr sz="44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grpSp>
        <p:nvGrpSpPr>
          <p:cNvPr id="255" name="line" descr="Line graphic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6" name="Free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7" name="Free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8" name="Free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9" name="Free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0" name="Free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1" name="Free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2" name="Free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3" name="Free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4" name="Free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5" name="Free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6" name="Free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7" name="Free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8" name="Free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9" name="Free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0" name="Free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1" name="Free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2" name="Free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3" name="Free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4" name="Free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5" name="Free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6" name="Free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7" name="Free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8" name="Free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9" name="Free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0" name="Free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1" name="Free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2" name="Free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3" name="Free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4" name="Free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5" name="Free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6" name="Free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7" name="Free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8" name="Free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9" name="Free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0" name="Free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1" name="Free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2" name="Free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3" name="Free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4" name="Free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5" name="Free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6" name="Free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7" name="Free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8" name="Free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9" name="Free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0" name="Free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1" name="Free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2" name="Free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3" name="Free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4" name="Free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5" name="Free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6" name="Free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7" name="Free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8" name="Free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9" name="Free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0" name="Free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1" name="Free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2" name="Free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3" name="Free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4" name="Free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5" name="Free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6" name="Free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7" name="Free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8" name="Free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9" name="Free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0" name="Free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1" name="Free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2" name="Free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3" name="Free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4" name="Free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5" name="Free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6" name="Free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7" name="Free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8" name="Free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9" name="Free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0" name="Free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1" name="Free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2" name="Free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3" name="Free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4" name="Free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5" name="Free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6" name="Free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7" name="Free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8" name="Free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9" name="Free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0" name="Free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1" name="Free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2" name="Free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3" name="Free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4" name="Free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5" name="Free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6" name="Free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7" name="Free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8" name="Free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9" name="Free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0" name="Free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1" name="Free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2" name="Free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3" name="Free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4" name="Free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5" name="Free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6" name="Free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7" name="Free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8" name="Free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9" name="Free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0" name="Free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1" name="Free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2" name="Free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3" name="Free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4" name="Free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5" name="Free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6" name="Free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7" name="Free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8" name="Free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9" name="Free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0" name="Free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1" name="Free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2" name="Free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3" name="Free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4" name="Free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5" name="Free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6" name="Free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7" name="Free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8" name="Free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5102525"/>
            <a:ext cx="9143999" cy="1069675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7/5/2019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8797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grpSp>
        <p:nvGrpSpPr>
          <p:cNvPr id="158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59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0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1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2413" y="1905000"/>
            <a:ext cx="4419599" cy="4267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6815" y="1905000"/>
            <a:ext cx="4419598" cy="4267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7/5/2019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83294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grpSp>
        <p:nvGrpSpPr>
          <p:cNvPr id="160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61" name="Freeform 16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6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6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3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4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5000"/>
            <a:ext cx="441655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3" y="2819399"/>
            <a:ext cx="4416552" cy="335280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0" y="1905000"/>
            <a:ext cx="441655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0" y="2819399"/>
            <a:ext cx="4416552" cy="335280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956816">
              <a:defRPr sz="1600"/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/>
            </a:lvl8pPr>
            <a:lvl9pPr marL="1956816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7/5/2019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82491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grpSp>
        <p:nvGrpSpPr>
          <p:cNvPr id="156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57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8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9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0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1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7/5/2019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31561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7/5/2019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5966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2413" y="3429000"/>
            <a:ext cx="2743200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10022" y="1905000"/>
            <a:ext cx="5669280" cy="4038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 baseline="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grpSp>
        <p:nvGrpSpPr>
          <p:cNvPr id="615" name="frame" descr="Box graphic"/>
          <p:cNvGrpSpPr/>
          <p:nvPr/>
        </p:nvGrpSpPr>
        <p:grpSpPr bwMode="invGray">
          <a:xfrm>
            <a:off x="4417839" y="1630821"/>
            <a:ext cx="6291028" cy="4575885"/>
            <a:chOff x="4417839" y="1630821"/>
            <a:chExt cx="6291028" cy="4575885"/>
          </a:xfrm>
        </p:grpSpPr>
        <p:grpSp>
          <p:nvGrpSpPr>
            <p:cNvPr id="616" name="Group 615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8" name="Group 76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4" name="Freeform 84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5" name="Freeform 84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6" name="Freeform 84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7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8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9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0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1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2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3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4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5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6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7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8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9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0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1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2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3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4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5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6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7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8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9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0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1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2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3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4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5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6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7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8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9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0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1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2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3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4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5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6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7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8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9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0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1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2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3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4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5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6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7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8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9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0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1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2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3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4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5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6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7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8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9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0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1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2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3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4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5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6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7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9" name="Group 76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70" name="Freeform 76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1" name="Freeform 77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2" name="Freeform 77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3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4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5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6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7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8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9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0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1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2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3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4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5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6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7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8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9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0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1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2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3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4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5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6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7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8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9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0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1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2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3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4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5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6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7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8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9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0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1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2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3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4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5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6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7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8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9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0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1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2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3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4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5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6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7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8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9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0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1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2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3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4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5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6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7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8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9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0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1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2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3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7" name="Group 616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8" name="Group 61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4" name="Freeform 69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5" name="Freeform 69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6" name="Freeform 69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7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8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9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0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1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2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3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4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5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6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7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8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9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0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1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2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3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4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5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6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7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8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9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0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1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2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3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4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5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6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7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8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9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0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1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2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3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4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5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6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7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8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9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0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1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2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3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4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5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6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7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8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9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0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1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2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3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4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5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6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7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8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9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0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1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2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3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4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5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6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7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9" name="Group 61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20" name="Freeform 61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1" name="Freeform 62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2" name="Freeform 62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3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4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5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6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7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8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9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0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1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2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3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4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5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6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7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8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9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0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1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2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3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4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5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6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7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8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9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0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1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2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3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4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5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6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7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8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9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0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1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2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3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4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5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6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7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8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9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0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1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2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3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4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5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6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7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8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9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0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1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2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3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4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5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6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7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8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9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0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1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2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3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7/5/2019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62116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1745838" y="1884311"/>
            <a:ext cx="5669280" cy="4041648"/>
          </a:xfrm>
          <a:solidFill>
            <a:schemeClr val="bg1"/>
          </a:solidFill>
        </p:spPr>
        <p:txBody>
          <a:bodyPr tIns="9144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grpSp>
        <p:nvGrpSpPr>
          <p:cNvPr id="614" name="frame" descr="Box graphic"/>
          <p:cNvGrpSpPr/>
          <p:nvPr/>
        </p:nvGrpSpPr>
        <p:grpSpPr bwMode="invGray">
          <a:xfrm flipH="1">
            <a:off x="1447500" y="1630821"/>
            <a:ext cx="6291028" cy="4575885"/>
            <a:chOff x="4417839" y="1630821"/>
            <a:chExt cx="6291028" cy="4575885"/>
          </a:xfrm>
        </p:grpSpPr>
        <p:grpSp>
          <p:nvGrpSpPr>
            <p:cNvPr id="615" name="Group 614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7" name="Group 76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3" name="Freeform 84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4" name="Freeform 84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5" name="Freeform 84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6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7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8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9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0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1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2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3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4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5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6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7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8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9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0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1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2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3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4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5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6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7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8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9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0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1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2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3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4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5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6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7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8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9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0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1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2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3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4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5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6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7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8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9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0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1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2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3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4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5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6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7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8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9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0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1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2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3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4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5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6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7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8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9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0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1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2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3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4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5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6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8" name="Group 76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69" name="Freeform 76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0" name="Freeform 76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1" name="Freeform 77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2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3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4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5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6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7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8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9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0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1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2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3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4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5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6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7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8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9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0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1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2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3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4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5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6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7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8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9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0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1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2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3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4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5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6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7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8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9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0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1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2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3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4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5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6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7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8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9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0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1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2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3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4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5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6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7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8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9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0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1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2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3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4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5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6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7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8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9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0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1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2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6" name="Group 615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7" name="Group 61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3" name="Freeform 69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4" name="Freeform 69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5" name="Freeform 69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6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7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8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9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0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1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2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3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4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5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6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7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8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9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0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1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2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3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4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5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6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7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8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9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0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1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2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3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4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5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6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7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8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9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0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1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2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3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4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5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6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7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8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9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0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1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2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3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4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5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6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7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8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9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0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1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2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3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4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5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6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7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8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9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0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1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2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3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4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5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6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8" name="Group 61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19" name="Freeform 61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0" name="Freeform 61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1" name="Freeform 62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2" name="Freeform 621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3" name="Freeform 622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4" name="Freeform 623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5" name="Freeform 624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6" name="Freeform 625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7" name="Freeform 626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8" name="Freeform 627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9" name="Freeform 628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0" name="Freeform 629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1" name="Freeform 630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2" name="Freeform 631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3" name="Freeform 632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4" name="Freeform 633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5" name="Freeform 634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6" name="Freeform 635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7" name="Freeform 636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8" name="Freeform 637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9" name="Freeform 638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0" name="Freeform 639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1" name="Freeform 640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2" name="Freeform 641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3" name="Freeform 642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4" name="Freeform 643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5" name="Freeform 644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6" name="Freeform 645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7" name="Freeform 646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8" name="Freeform 647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9" name="Freeform 648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0" name="Freeform 649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1" name="Freeform 650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2" name="Freeform 651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3" name="Freeform 652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4" name="Freeform 653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5" name="Freeform 654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6" name="Freeform 655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7" name="Freeform 656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8" name="Freeform 657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9" name="Freeform 658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0" name="Freeform 659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1" name="Freeform 660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2" name="Freeform 661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3" name="Freeform 662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4" name="Freeform 663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5" name="Freeform 664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6" name="Freeform 665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7" name="Freeform 666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8" name="Freeform 667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9" name="Freeform 668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0" name="Freeform 669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1" name="Freeform 670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2" name="Freeform 671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3" name="Freeform 672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4" name="Freeform 673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5" name="Freeform 674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6" name="Freeform 675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7" name="Freeform 676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8" name="Freeform 677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9" name="Freeform 678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0" name="Freeform 679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1" name="Freeform 680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2" name="Freeform 681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3" name="Freeform 682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4" name="Freeform 683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5" name="Freeform 684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6" name="Freeform 685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7" name="Freeform 686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8" name="Freeform 687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9" name="Freeform 688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0" name="Freeform 689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1" name="Freeform 690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2" name="Freeform 691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5959" y="3411748"/>
            <a:ext cx="2743200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7/5/2019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7694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4" y="1905000"/>
            <a:ext cx="91440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75612" y="6400801"/>
            <a:ext cx="124385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FE8FB1-0A7A-443E-AAF7-31D4FA1AA312}" type="datetimeFigureOut">
              <a:rPr lang="en-US" smtClean="0"/>
              <a:pPr/>
              <a:t>7/5/2019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23412" y="6400801"/>
            <a:ext cx="1143002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BA54BD-C84D-46CE-8B72-31BFB26ABA4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6364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SzPct val="100000"/>
        <a:buFont typeface="Arial" pitchFamily="34" charset="0"/>
        <a:buChar char="▪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76072" indent="-27432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04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33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18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947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176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jpeg"/><Relationship Id="rId4" Type="http://schemas.openxmlformats.org/officeDocument/2006/relationships/image" Target="../media/image23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32.jpe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Feminist Theory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Gender in Society</a:t>
            </a:r>
            <a:endParaRPr lang="en-US" dirty="0"/>
          </a:p>
        </p:txBody>
      </p:sp>
      <p:pic>
        <p:nvPicPr>
          <p:cNvPr id="1026" name="Picture 2" descr="Image result for feminist theor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7349" y="247650"/>
            <a:ext cx="6334125" cy="3314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0111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Patriarchal Ideology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Idea that inequality results from biology</a:t>
            </a:r>
          </a:p>
          <a:p>
            <a:pPr lvl="1"/>
            <a:r>
              <a:rPr lang="en-US" dirty="0" smtClean="0"/>
              <a:t>Biological difference justifies inequality</a:t>
            </a:r>
          </a:p>
          <a:p>
            <a:r>
              <a:rPr lang="en-US" dirty="0" smtClean="0"/>
              <a:t>Feminists disagree</a:t>
            </a:r>
          </a:p>
          <a:p>
            <a:pPr lvl="1"/>
            <a:r>
              <a:rPr lang="en-US" dirty="0" smtClean="0"/>
              <a:t>Gender roles mostly not the result of biology</a:t>
            </a:r>
          </a:p>
          <a:p>
            <a:pPr lvl="1"/>
            <a:r>
              <a:rPr lang="en-US" dirty="0" smtClean="0"/>
              <a:t>Women equally capable of performing most roles</a:t>
            </a:r>
          </a:p>
          <a:p>
            <a:pPr lvl="1"/>
            <a:r>
              <a:rPr lang="en-US" dirty="0" smtClean="0"/>
              <a:t>Ideology contributes to exploitation and oppression</a:t>
            </a:r>
          </a:p>
          <a:p>
            <a:pPr lvl="1"/>
            <a:r>
              <a:rPr lang="en-US" dirty="0" smtClean="0"/>
              <a:t>Women deserve equality</a:t>
            </a:r>
            <a:endParaRPr lang="en-US" dirty="0"/>
          </a:p>
          <a:p>
            <a:r>
              <a:rPr lang="en-US" dirty="0" smtClean="0"/>
              <a:t>Sexism – discrimination or stereotyping of someone because of their sex (usually women)</a:t>
            </a:r>
          </a:p>
          <a:p>
            <a:r>
              <a:rPr lang="en-US" dirty="0" smtClean="0"/>
              <a:t>Misogyny – dislike or hatred of women</a:t>
            </a:r>
            <a:endParaRPr lang="en-US" dirty="0"/>
          </a:p>
        </p:txBody>
      </p:sp>
      <p:pic>
        <p:nvPicPr>
          <p:cNvPr id="2050" name="Picture 2" descr="Image result for sexis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18662" y="461962"/>
            <a:ext cx="2095500" cy="2886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3753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https://static.independent.co.uk/s3fs-public/thumbnails/image/2018/01/18/11/pic-4-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0012" y="152400"/>
            <a:ext cx="9574226" cy="655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9797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Gender Roles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set of social norms that say what is acceptable behavior for each gender (roles, behaviors, activities, attributes)</a:t>
            </a:r>
          </a:p>
          <a:p>
            <a:pPr lvl="1"/>
            <a:r>
              <a:rPr lang="en-US" dirty="0" smtClean="0"/>
              <a:t>Biological determination</a:t>
            </a:r>
          </a:p>
          <a:p>
            <a:pPr lvl="1"/>
            <a:r>
              <a:rPr lang="en-US" dirty="0" smtClean="0"/>
              <a:t>Social construct</a:t>
            </a:r>
          </a:p>
          <a:p>
            <a:r>
              <a:rPr lang="en-US" dirty="0" smtClean="0"/>
              <a:t>Traditional male role</a:t>
            </a:r>
          </a:p>
          <a:p>
            <a:pPr lvl="1"/>
            <a:r>
              <a:rPr lang="en-US" dirty="0" smtClean="0"/>
              <a:t>Ex: Work outside, make $</a:t>
            </a:r>
          </a:p>
          <a:p>
            <a:pPr lvl="1"/>
            <a:r>
              <a:rPr lang="en-US" dirty="0" smtClean="0"/>
              <a:t>List 5 more</a:t>
            </a:r>
          </a:p>
          <a:p>
            <a:r>
              <a:rPr lang="en-US" dirty="0" smtClean="0"/>
              <a:t>Traditional female role</a:t>
            </a:r>
          </a:p>
          <a:p>
            <a:pPr lvl="1"/>
            <a:r>
              <a:rPr lang="en-US" dirty="0" smtClean="0"/>
              <a:t>Ex: Housework, childcare</a:t>
            </a:r>
          </a:p>
          <a:p>
            <a:pPr lvl="1"/>
            <a:r>
              <a:rPr lang="en-US" dirty="0" smtClean="0"/>
              <a:t>List 5 more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148" name="Picture 4" descr="https://imgix.bustle.com/uploads/image/2018/1/18/ad8703ed-ba2d-43ce-8c36-a16fb577d81d-untitled-collage-16.jpg?w=970&amp;h=546&amp;fit=crop&amp;crop=faces&amp;auto=format&amp;q=7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1012" y="3048000"/>
            <a:ext cx="6396404" cy="3600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7906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Gender Socialization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process of learning of learning the expectations and attitudes associated with one’s sex </a:t>
            </a:r>
          </a:p>
          <a:p>
            <a:pPr lvl="1"/>
            <a:r>
              <a:rPr lang="en-US" dirty="0" smtClean="0"/>
              <a:t>Boys and girls are socialized </a:t>
            </a:r>
            <a:r>
              <a:rPr lang="en-US" u="sng" dirty="0" smtClean="0"/>
              <a:t>differently</a:t>
            </a:r>
            <a:r>
              <a:rPr lang="en-US" dirty="0" smtClean="0"/>
              <a:t> based on their </a:t>
            </a:r>
            <a:r>
              <a:rPr lang="en-US" u="sng" dirty="0" smtClean="0"/>
              <a:t>sex</a:t>
            </a:r>
            <a:endParaRPr lang="en-US" dirty="0"/>
          </a:p>
          <a:p>
            <a:pPr lvl="1"/>
            <a:r>
              <a:rPr lang="en-US" dirty="0" smtClean="0"/>
              <a:t>Children learn their gender by age of 3</a:t>
            </a:r>
          </a:p>
          <a:p>
            <a:endParaRPr lang="en-US" dirty="0"/>
          </a:p>
        </p:txBody>
      </p:sp>
      <p:pic>
        <p:nvPicPr>
          <p:cNvPr id="1026" name="Picture 2" descr="Image result for gender socialization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5212" y="152400"/>
            <a:ext cx="3200400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These are characteristics that are traditional ascribed to men and women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5612" y="3048000"/>
            <a:ext cx="3810000" cy="3486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barbi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812" y="4038600"/>
            <a:ext cx="4675908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result for GI Joe figures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6721" y="4038600"/>
            <a:ext cx="2743200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7618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Gender Roles in Media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Dominant culture reinforces gender roles</a:t>
            </a:r>
          </a:p>
          <a:p>
            <a:pPr lvl="1"/>
            <a:r>
              <a:rPr lang="en-US" dirty="0" smtClean="0"/>
              <a:t>Gender socialization</a:t>
            </a:r>
          </a:p>
          <a:p>
            <a:r>
              <a:rPr lang="en-US" dirty="0" smtClean="0"/>
              <a:t>Gender in Music Videos</a:t>
            </a:r>
          </a:p>
          <a:p>
            <a:pPr lvl="1"/>
            <a:r>
              <a:rPr lang="en-US" dirty="0" smtClean="0"/>
              <a:t>Males: $$$, boss</a:t>
            </a:r>
          </a:p>
          <a:p>
            <a:pPr lvl="1"/>
            <a:r>
              <a:rPr lang="en-US" dirty="0" smtClean="0"/>
              <a:t>Females: sexual objects, subordinate</a:t>
            </a:r>
          </a:p>
          <a:p>
            <a:r>
              <a:rPr lang="en-US" dirty="0" smtClean="0"/>
              <a:t>Objectification</a:t>
            </a:r>
          </a:p>
          <a:p>
            <a:pPr lvl="1"/>
            <a:r>
              <a:rPr lang="en-US" dirty="0" smtClean="0"/>
              <a:t>To treat someone as if they were an object</a:t>
            </a:r>
          </a:p>
          <a:p>
            <a:pPr lvl="2"/>
            <a:r>
              <a:rPr lang="en-US" dirty="0" smtClean="0"/>
              <a:t>Not human, not capable of thought, action</a:t>
            </a:r>
          </a:p>
        </p:txBody>
      </p:sp>
      <p:pic>
        <p:nvPicPr>
          <p:cNvPr id="2050" name="Picture 2" descr="Image result for sir mix a lot baby got back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9412" y="296103"/>
            <a:ext cx="3810000" cy="2581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mage result for pretties thailan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9150" y="3048000"/>
            <a:ext cx="5019675" cy="333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4167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Effects of Gender Roles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2414" y="1905000"/>
            <a:ext cx="9144000" cy="4572000"/>
          </a:xfrm>
        </p:spPr>
        <p:txBody>
          <a:bodyPr/>
          <a:lstStyle/>
          <a:p>
            <a:r>
              <a:rPr lang="en-US" dirty="0" smtClean="0"/>
              <a:t>Conformity</a:t>
            </a:r>
            <a:endParaRPr lang="en-US" dirty="0"/>
          </a:p>
          <a:p>
            <a:pPr lvl="1"/>
            <a:r>
              <a:rPr lang="en-US" dirty="0" smtClean="0"/>
              <a:t>Pressure to conform</a:t>
            </a:r>
          </a:p>
          <a:p>
            <a:pPr lvl="1"/>
            <a:r>
              <a:rPr lang="en-US" dirty="0" smtClean="0"/>
              <a:t>Deviance can be punished</a:t>
            </a:r>
          </a:p>
          <a:p>
            <a:pPr lvl="1"/>
            <a:r>
              <a:rPr lang="en-US" dirty="0" smtClean="0"/>
              <a:t>3</a:t>
            </a:r>
            <a:r>
              <a:rPr lang="en-US" baseline="30000" dirty="0" smtClean="0"/>
              <a:t>rd</a:t>
            </a:r>
            <a:r>
              <a:rPr lang="en-US" dirty="0" smtClean="0"/>
              <a:t> or transgender excluded and punished</a:t>
            </a:r>
          </a:p>
          <a:p>
            <a:r>
              <a:rPr lang="en-US" dirty="0" smtClean="0"/>
              <a:t>Females</a:t>
            </a:r>
          </a:p>
          <a:p>
            <a:pPr lvl="1"/>
            <a:r>
              <a:rPr lang="en-US" dirty="0" smtClean="0"/>
              <a:t>Potential limited</a:t>
            </a:r>
          </a:p>
          <a:p>
            <a:pPr lvl="1"/>
            <a:r>
              <a:rPr lang="en-US" dirty="0" smtClean="0"/>
              <a:t>Education and Career choices</a:t>
            </a:r>
          </a:p>
          <a:p>
            <a:pPr lvl="1"/>
            <a:r>
              <a:rPr lang="en-US" dirty="0" smtClean="0"/>
              <a:t>Discrimination</a:t>
            </a:r>
          </a:p>
          <a:p>
            <a:pPr lvl="1"/>
            <a:r>
              <a:rPr lang="en-US" smtClean="0"/>
              <a:t>Hyper-Femininity</a:t>
            </a:r>
            <a:endParaRPr lang="en-US" dirty="0" smtClean="0"/>
          </a:p>
          <a:p>
            <a:r>
              <a:rPr lang="en-US" dirty="0" smtClean="0"/>
              <a:t>Males</a:t>
            </a:r>
          </a:p>
          <a:p>
            <a:pPr lvl="1"/>
            <a:r>
              <a:rPr lang="en-US" dirty="0" smtClean="0"/>
              <a:t>Toxic Masculinity</a:t>
            </a:r>
          </a:p>
        </p:txBody>
      </p:sp>
    </p:spTree>
    <p:extLst>
      <p:ext uri="{BB962C8B-B14F-4D97-AF65-F5344CB8AC3E}">
        <p14:creationId xmlns:p14="http://schemas.microsoft.com/office/powerpoint/2010/main" val="2384596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Discrimination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2414" y="1905000"/>
            <a:ext cx="9144000" cy="472440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Gender Roles</a:t>
            </a:r>
          </a:p>
          <a:p>
            <a:pPr lvl="1"/>
            <a:r>
              <a:rPr lang="en-US" dirty="0" smtClean="0"/>
              <a:t>Men favored</a:t>
            </a:r>
          </a:p>
          <a:p>
            <a:pPr lvl="1"/>
            <a:r>
              <a:rPr lang="en-US" dirty="0" smtClean="0"/>
              <a:t>Women secondary</a:t>
            </a:r>
          </a:p>
          <a:p>
            <a:r>
              <a:rPr lang="en-US" dirty="0" smtClean="0"/>
              <a:t>Inheritance</a:t>
            </a:r>
          </a:p>
          <a:p>
            <a:pPr lvl="1"/>
            <a:r>
              <a:rPr lang="en-US" dirty="0" smtClean="0"/>
              <a:t>Patrilineal (boys inherit property)</a:t>
            </a:r>
          </a:p>
          <a:p>
            <a:r>
              <a:rPr lang="en-US" dirty="0" smtClean="0"/>
              <a:t>Education</a:t>
            </a:r>
          </a:p>
          <a:p>
            <a:pPr lvl="1"/>
            <a:r>
              <a:rPr lang="en-US" dirty="0" smtClean="0"/>
              <a:t>Boys educated</a:t>
            </a:r>
          </a:p>
          <a:p>
            <a:r>
              <a:rPr lang="en-US" dirty="0" smtClean="0"/>
              <a:t>Political Rights</a:t>
            </a:r>
          </a:p>
          <a:p>
            <a:pPr lvl="1"/>
            <a:r>
              <a:rPr lang="en-US" dirty="0" smtClean="0"/>
              <a:t>Denied right to vote</a:t>
            </a:r>
          </a:p>
          <a:p>
            <a:r>
              <a:rPr lang="en-US" dirty="0" smtClean="0"/>
              <a:t>Misogyny</a:t>
            </a:r>
          </a:p>
          <a:p>
            <a:pPr lvl="1"/>
            <a:r>
              <a:rPr lang="en-US" dirty="0" smtClean="0"/>
              <a:t>In Real Life &amp; online</a:t>
            </a:r>
          </a:p>
          <a:p>
            <a:pPr lvl="1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294812" y="178272"/>
            <a:ext cx="2743200" cy="1421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/>
              <a:t>“The husband is the fore leg of the elephant. The wife is the hind leg”</a:t>
            </a:r>
            <a:endParaRPr lang="en-US" sz="2400" dirty="0"/>
          </a:p>
        </p:txBody>
      </p:sp>
      <p:pic>
        <p:nvPicPr>
          <p:cNvPr id="2050" name="Picture 2" descr="Image result for women's suffrage movemen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9212" y="1628256"/>
            <a:ext cx="5334000" cy="3327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9445625" y="5829263"/>
            <a:ext cx="2743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2000" dirty="0" smtClean="0"/>
              <a:t>China’s “Missing Girls” </a:t>
            </a:r>
          </a:p>
          <a:p>
            <a:pPr algn="ctr">
              <a:lnSpc>
                <a:spcPct val="90000"/>
              </a:lnSpc>
            </a:pPr>
            <a:r>
              <a:rPr lang="en-US" sz="2000" dirty="0" smtClean="0"/>
              <a:t>-Son Preference</a:t>
            </a:r>
          </a:p>
          <a:p>
            <a:pPr algn="ctr">
              <a:lnSpc>
                <a:spcPct val="90000"/>
              </a:lnSpc>
            </a:pPr>
            <a:r>
              <a:rPr lang="en-US" sz="2000" dirty="0" smtClean="0"/>
              <a:t>Girls aborted</a:t>
            </a:r>
            <a:endParaRPr lang="en-US" sz="2000" dirty="0"/>
          </a:p>
        </p:txBody>
      </p:sp>
      <p:pic>
        <p:nvPicPr>
          <p:cNvPr id="2052" name="Picture 4" descr="Image result for china missing girls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5011" y="5318381"/>
            <a:ext cx="2409825" cy="1353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1884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Exploitation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2414" y="1905000"/>
            <a:ext cx="9144000" cy="4759644"/>
          </a:xfrm>
        </p:spPr>
        <p:txBody>
          <a:bodyPr/>
          <a:lstStyle/>
          <a:p>
            <a:r>
              <a:rPr lang="en-US" dirty="0" smtClean="0"/>
              <a:t>Traditional Female Gender Role:</a:t>
            </a:r>
          </a:p>
          <a:p>
            <a:pPr lvl="1"/>
            <a:r>
              <a:rPr lang="en-US" dirty="0" smtClean="0"/>
              <a:t>Housework, Childcare</a:t>
            </a:r>
          </a:p>
          <a:p>
            <a:pPr lvl="2"/>
            <a:r>
              <a:rPr lang="en-US" dirty="0" smtClean="0"/>
              <a:t>Unpaid labor</a:t>
            </a:r>
          </a:p>
          <a:p>
            <a:pPr lvl="2"/>
            <a:r>
              <a:rPr lang="en-US" dirty="0" smtClean="0"/>
              <a:t>Dependent on husband</a:t>
            </a:r>
          </a:p>
          <a:p>
            <a:r>
              <a:rPr lang="en-US" dirty="0" smtClean="0"/>
              <a:t>Gender Wage Gap</a:t>
            </a:r>
          </a:p>
          <a:p>
            <a:pPr lvl="1"/>
            <a:r>
              <a:rPr lang="en-US" dirty="0" smtClean="0"/>
              <a:t>Men paid more than women</a:t>
            </a:r>
          </a:p>
          <a:p>
            <a:pPr lvl="2"/>
            <a:r>
              <a:rPr lang="en-US" dirty="0" smtClean="0"/>
              <a:t>Division of Labor: higher paid positions</a:t>
            </a:r>
          </a:p>
          <a:p>
            <a:pPr lvl="2"/>
            <a:r>
              <a:rPr lang="en-US" dirty="0" smtClean="0"/>
              <a:t>Unequal pay for equal work</a:t>
            </a:r>
          </a:p>
          <a:p>
            <a:pPr lvl="2"/>
            <a:r>
              <a:rPr lang="en-US" dirty="0" smtClean="0"/>
              <a:t>Women paid 92% of men’s salary in Thailand</a:t>
            </a:r>
          </a:p>
          <a:p>
            <a:r>
              <a:rPr lang="en-US" dirty="0" smtClean="0"/>
              <a:t>Glass Ceiling</a:t>
            </a:r>
          </a:p>
          <a:p>
            <a:pPr lvl="1"/>
            <a:r>
              <a:rPr lang="en-US" dirty="0" smtClean="0"/>
              <a:t>Discrimination</a:t>
            </a:r>
          </a:p>
          <a:p>
            <a:pPr lvl="1"/>
            <a:r>
              <a:rPr lang="en-US" dirty="0" smtClean="0"/>
              <a:t>Stereotypes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pic>
        <p:nvPicPr>
          <p:cNvPr id="1026" name="Picture 2" descr="Image result for gender wage gap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7812" y="2864168"/>
            <a:ext cx="5334000" cy="3800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56740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Violence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Violence against women</a:t>
            </a:r>
          </a:p>
          <a:p>
            <a:pPr lvl="1"/>
            <a:r>
              <a:rPr lang="en-US" dirty="0" smtClean="0"/>
              <a:t>Physical and sexual</a:t>
            </a:r>
          </a:p>
          <a:p>
            <a:pPr lvl="1"/>
            <a:r>
              <a:rPr lang="en-US" dirty="0" smtClean="0"/>
              <a:t>Rape and Marital Rape</a:t>
            </a:r>
          </a:p>
          <a:p>
            <a:pPr lvl="1"/>
            <a:r>
              <a:rPr lang="en-US" dirty="0" smtClean="0"/>
              <a:t>Domestic abuse</a:t>
            </a:r>
          </a:p>
          <a:p>
            <a:pPr lvl="1"/>
            <a:r>
              <a:rPr lang="en-US" dirty="0" smtClean="0"/>
              <a:t>“Honor Killings”</a:t>
            </a:r>
          </a:p>
          <a:p>
            <a:pPr lvl="1"/>
            <a:r>
              <a:rPr lang="en-US" dirty="0" smtClean="0"/>
              <a:t>Forced Marriage</a:t>
            </a:r>
          </a:p>
          <a:p>
            <a:pPr lvl="1"/>
            <a:r>
              <a:rPr lang="en-US" dirty="0" smtClean="0"/>
              <a:t>Human trafficking</a:t>
            </a:r>
          </a:p>
          <a:p>
            <a:r>
              <a:rPr lang="en-US" dirty="0" smtClean="0"/>
              <a:t>Violence against LGBT</a:t>
            </a:r>
          </a:p>
          <a:p>
            <a:pPr lvl="1"/>
            <a:r>
              <a:rPr lang="en-US" dirty="0" smtClean="0"/>
              <a:t>People who don’t conform</a:t>
            </a:r>
          </a:p>
          <a:p>
            <a:pPr lvl="2"/>
            <a:r>
              <a:rPr lang="en-US" dirty="0" smtClean="0"/>
              <a:t>To sex at birth</a:t>
            </a:r>
          </a:p>
          <a:p>
            <a:pPr lvl="2"/>
            <a:r>
              <a:rPr lang="en-US" dirty="0" smtClean="0"/>
              <a:t>Traditional gender roles</a:t>
            </a:r>
            <a:endParaRPr lang="en-US" dirty="0"/>
          </a:p>
        </p:txBody>
      </p:sp>
      <p:pic>
        <p:nvPicPr>
          <p:cNvPr id="3074" name="Picture 2" descr="https://upload.wikimedia.org/wikipedia/commons/thumb/6/61/A_Russian_poster_urging_open_your_eyes_-_against_women_being_abused.jpg/800px-A_Russian_poster_urging_open_your_eyes_-_against_women_being_abused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75811" y="274638"/>
            <a:ext cx="2282853" cy="32245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Image result for rape in thailan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2812" y="4194165"/>
            <a:ext cx="3425853" cy="2569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6399212" y="5858470"/>
            <a:ext cx="2133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90000"/>
              </a:lnSpc>
            </a:pPr>
            <a:r>
              <a:rPr lang="en-US" sz="2000" dirty="0" smtClean="0"/>
              <a:t>Rape Culture: Rape in the media</a:t>
            </a:r>
          </a:p>
          <a:p>
            <a:pPr algn="r">
              <a:lnSpc>
                <a:spcPct val="90000"/>
              </a:lnSpc>
            </a:pPr>
            <a:r>
              <a:rPr lang="en-US" sz="2000" dirty="0" smtClean="0"/>
              <a:t>No Means NO</a:t>
            </a:r>
            <a:endParaRPr lang="en-US" sz="2000" dirty="0"/>
          </a:p>
        </p:txBody>
      </p:sp>
      <p:pic>
        <p:nvPicPr>
          <p:cNvPr id="3078" name="Picture 6" descr="Image result for honor killing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9670" y="1483349"/>
            <a:ext cx="4035246" cy="2406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Related image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8341" y="4636130"/>
            <a:ext cx="2032848" cy="2032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91346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Vocab 1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2414" y="1905000"/>
            <a:ext cx="10439398" cy="4572000"/>
          </a:xfrm>
        </p:spPr>
        <p:txBody>
          <a:bodyPr>
            <a:normAutofit/>
          </a:bodyPr>
          <a:lstStyle/>
          <a:p>
            <a:r>
              <a:rPr lang="en-US" sz="3200" dirty="0" smtClean="0"/>
              <a:t>Patriarchy – social system in which males hold power</a:t>
            </a:r>
          </a:p>
          <a:p>
            <a:r>
              <a:rPr lang="en-US" sz="3200" dirty="0" smtClean="0"/>
              <a:t>Gender Roles – a set of social norms that say what is acceptable behavior for each gender</a:t>
            </a:r>
          </a:p>
          <a:p>
            <a:r>
              <a:rPr lang="en-US" sz="3200" dirty="0" smtClean="0"/>
              <a:t>Stereotype – a widely held but fixed and oversimplified idea about a type of person</a:t>
            </a:r>
          </a:p>
          <a:p>
            <a:r>
              <a:rPr lang="en-US" sz="3200" dirty="0" smtClean="0"/>
              <a:t>Social Construct – an idea that seems natural but is actually invented by society</a:t>
            </a:r>
          </a:p>
        </p:txBody>
      </p:sp>
    </p:spTree>
    <p:extLst>
      <p:ext uri="{BB962C8B-B14F-4D97-AF65-F5344CB8AC3E}">
        <p14:creationId xmlns:p14="http://schemas.microsoft.com/office/powerpoint/2010/main" val="4158809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Nature or Nurture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Is the difference between males and females a result of nature or nurture?</a:t>
            </a:r>
            <a:endParaRPr lang="en-US" dirty="0"/>
          </a:p>
        </p:txBody>
      </p:sp>
      <p:pic>
        <p:nvPicPr>
          <p:cNvPr id="2050" name="Picture 2" descr="Image result for thai studen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0350" y="2424112"/>
            <a:ext cx="5376862" cy="4288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141412" y="3962400"/>
            <a:ext cx="2819400" cy="108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90000"/>
              </a:lnSpc>
            </a:pPr>
            <a:r>
              <a:rPr lang="en-US" sz="2400" dirty="0" smtClean="0"/>
              <a:t>1. Males have short hair, females long hair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73580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Vocab 2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2414" y="1905000"/>
            <a:ext cx="9601198" cy="4800600"/>
          </a:xfrm>
        </p:spPr>
        <p:txBody>
          <a:bodyPr>
            <a:normAutofit/>
          </a:bodyPr>
          <a:lstStyle/>
          <a:p>
            <a:r>
              <a:rPr lang="en-US" sz="3200" dirty="0"/>
              <a:t>Discrimination – different treatment of someone because of their group</a:t>
            </a:r>
          </a:p>
          <a:p>
            <a:r>
              <a:rPr lang="en-US" sz="3200" dirty="0"/>
              <a:t>Double Standard – rule that is unfairly applied to different people or groups</a:t>
            </a:r>
          </a:p>
          <a:p>
            <a:r>
              <a:rPr lang="en-US" sz="3200" dirty="0"/>
              <a:t>Objectification – treating someone as if they were an object</a:t>
            </a:r>
          </a:p>
          <a:p>
            <a:r>
              <a:rPr lang="en-US" sz="3200" dirty="0"/>
              <a:t>Glass Ceiling – an invisible barrier to advancement for women and minorities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7386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Nature vs Nurture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2414" y="1905000"/>
            <a:ext cx="3047998" cy="4267200"/>
          </a:xfrm>
        </p:spPr>
        <p:txBody>
          <a:bodyPr/>
          <a:lstStyle/>
          <a:p>
            <a:r>
              <a:rPr lang="en-US" dirty="0" smtClean="0"/>
              <a:t>2. Men are tall, women are short</a:t>
            </a:r>
            <a:endParaRPr lang="en-US" dirty="0"/>
          </a:p>
        </p:txBody>
      </p:sp>
      <p:pic>
        <p:nvPicPr>
          <p:cNvPr id="4098" name="Picture 2" descr="Image result for tall man short woma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3168" y="1667407"/>
            <a:ext cx="3667723" cy="4753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Image result for tall man short woma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9412" y="1667407"/>
            <a:ext cx="3810001" cy="2143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Image result for tall woman short ma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5337" y="3810533"/>
            <a:ext cx="3538522" cy="2948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1258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Nature vs Nurture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56612" y="1981200"/>
            <a:ext cx="2819400" cy="4670148"/>
          </a:xfrm>
        </p:spPr>
        <p:txBody>
          <a:bodyPr/>
          <a:lstStyle/>
          <a:p>
            <a:r>
              <a:rPr lang="en-US" dirty="0"/>
              <a:t>3</a:t>
            </a:r>
            <a:r>
              <a:rPr lang="en-US" dirty="0" smtClean="0"/>
              <a:t>. Males are pilots, females are air hostesses</a:t>
            </a:r>
            <a:endParaRPr lang="en-US" dirty="0"/>
          </a:p>
        </p:txBody>
      </p:sp>
      <p:pic>
        <p:nvPicPr>
          <p:cNvPr id="3074" name="Picture 2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012" y="2133600"/>
            <a:ext cx="8039100" cy="4517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Image result for thai pilots air hostesses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3711" y="4600978"/>
            <a:ext cx="3062980" cy="2040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4916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Nature vs Nurture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2414" y="1905000"/>
            <a:ext cx="2666998" cy="4267200"/>
          </a:xfrm>
        </p:spPr>
        <p:txBody>
          <a:bodyPr/>
          <a:lstStyle/>
          <a:p>
            <a:r>
              <a:rPr lang="en-US" dirty="0" smtClean="0"/>
              <a:t>4.  Males have more muscle mass than Females</a:t>
            </a:r>
            <a:endParaRPr lang="en-US" dirty="0"/>
          </a:p>
        </p:txBody>
      </p:sp>
      <p:pic>
        <p:nvPicPr>
          <p:cNvPr id="5122" name="Picture 2" descr="Image result for man strong woman wea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7812" y="1676400"/>
            <a:ext cx="5362575" cy="4984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480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Nature vs Nurture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2414" y="1917879"/>
            <a:ext cx="2438398" cy="4267200"/>
          </a:xfrm>
        </p:spPr>
        <p:txBody>
          <a:bodyPr/>
          <a:lstStyle/>
          <a:p>
            <a:r>
              <a:rPr lang="en-US" dirty="0"/>
              <a:t>5</a:t>
            </a:r>
            <a:r>
              <a:rPr lang="en-US" dirty="0" smtClean="0"/>
              <a:t>. Males are rude, women are polite</a:t>
            </a:r>
            <a:endParaRPr lang="en-US" dirty="0"/>
          </a:p>
        </p:txBody>
      </p:sp>
      <p:pic>
        <p:nvPicPr>
          <p:cNvPr id="8196" name="Picture 4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2612" y="3167634"/>
            <a:ext cx="5027508" cy="35004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00" name="Picture 8" descr="https://www.everydayknow.com/wp-content/uploads/2017/06/shutterstock_96492584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1075" y="152400"/>
            <a:ext cx="4978642" cy="3325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412" y="3062799"/>
            <a:ext cx="5562600" cy="3711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2226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Nature vs Nurture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2414" y="1905000"/>
            <a:ext cx="3124198" cy="4267200"/>
          </a:xfrm>
        </p:spPr>
        <p:txBody>
          <a:bodyPr>
            <a:normAutofit/>
          </a:bodyPr>
          <a:lstStyle/>
          <a:p>
            <a:r>
              <a:rPr lang="en-US" dirty="0"/>
              <a:t>6</a:t>
            </a:r>
            <a:r>
              <a:rPr lang="en-US" dirty="0" smtClean="0"/>
              <a:t>. Males wear pants, Females wear skirts and dresses</a:t>
            </a:r>
          </a:p>
          <a:p>
            <a:endParaRPr lang="en-US" dirty="0" smtClean="0"/>
          </a:p>
          <a:p>
            <a:r>
              <a:rPr lang="en-US" dirty="0" smtClean="0"/>
              <a:t>Brainstorm: Why do women wear skirts? What effect do they have on women?</a:t>
            </a:r>
            <a:endParaRPr lang="en-US" dirty="0"/>
          </a:p>
        </p:txBody>
      </p:sp>
      <p:pic>
        <p:nvPicPr>
          <p:cNvPr id="7170" name="Picture 2" descr="Image result for young thug dres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73724" y="83713"/>
            <a:ext cx="2964288" cy="2964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Image result for thai student dress code male femal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6212" y="1219200"/>
            <a:ext cx="3357434" cy="5439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Image result for scottish kilt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6821" y="3124200"/>
            <a:ext cx="2941191" cy="3665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3480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Feminist Theory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 analysis of women’s subordination for the purpose of figuring out how to change it</a:t>
            </a:r>
          </a:p>
          <a:p>
            <a:pPr lvl="1"/>
            <a:r>
              <a:rPr lang="en-US" dirty="0" smtClean="0"/>
              <a:t>The origin and nature of inequality</a:t>
            </a:r>
          </a:p>
          <a:p>
            <a:pPr lvl="1"/>
            <a:r>
              <a:rPr lang="en-US" dirty="0" smtClean="0"/>
              <a:t>The social construction of sex and gender</a:t>
            </a:r>
          </a:p>
          <a:p>
            <a:r>
              <a:rPr lang="en-US" dirty="0" smtClean="0"/>
              <a:t>Gender Inequality</a:t>
            </a:r>
          </a:p>
          <a:p>
            <a:pPr lvl="1"/>
            <a:r>
              <a:rPr lang="en-US" dirty="0" smtClean="0"/>
              <a:t>Males and females are not equal in society</a:t>
            </a:r>
          </a:p>
          <a:p>
            <a:r>
              <a:rPr lang="en-US" dirty="0" smtClean="0"/>
              <a:t>Patriarchy</a:t>
            </a:r>
          </a:p>
          <a:p>
            <a:pPr lvl="1"/>
            <a:r>
              <a:rPr lang="en-US" dirty="0" smtClean="0"/>
              <a:t>Males hold most positions of power in society</a:t>
            </a:r>
          </a:p>
          <a:p>
            <a:pPr lvl="1"/>
            <a:r>
              <a:rPr lang="en-US" dirty="0" smtClean="0"/>
              <a:t>Results in discrimination, exploitation, oppression, and violence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223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Patriarchy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2414" y="1905000"/>
            <a:ext cx="9144000" cy="4648200"/>
          </a:xfrm>
        </p:spPr>
        <p:txBody>
          <a:bodyPr>
            <a:normAutofit/>
          </a:bodyPr>
          <a:lstStyle/>
          <a:p>
            <a:r>
              <a:rPr lang="en-US" dirty="0" smtClean="0"/>
              <a:t>Is the social system in which men hold power</a:t>
            </a:r>
          </a:p>
          <a:p>
            <a:pPr lvl="1"/>
            <a:r>
              <a:rPr lang="en-US" dirty="0" smtClean="0"/>
              <a:t>Political, Moral, Social, Economic, Property</a:t>
            </a:r>
          </a:p>
          <a:p>
            <a:r>
              <a:rPr lang="en-US" dirty="0" smtClean="0"/>
              <a:t>Political</a:t>
            </a:r>
          </a:p>
          <a:p>
            <a:pPr lvl="1"/>
            <a:r>
              <a:rPr lang="en-US" dirty="0" smtClean="0"/>
              <a:t>Prime Minister: 1/29 a Woman</a:t>
            </a:r>
          </a:p>
          <a:p>
            <a:pPr lvl="1"/>
            <a:r>
              <a:rPr lang="en-US" dirty="0" smtClean="0"/>
              <a:t>Parliament: Pre-Coup 15.8%, Post-Coup &gt;5%</a:t>
            </a:r>
          </a:p>
          <a:p>
            <a:r>
              <a:rPr lang="en-US" dirty="0" smtClean="0"/>
              <a:t>Moral</a:t>
            </a:r>
          </a:p>
          <a:p>
            <a:pPr lvl="1"/>
            <a:r>
              <a:rPr lang="en-US" dirty="0" smtClean="0"/>
              <a:t>Sangha Supreme Council all male</a:t>
            </a:r>
          </a:p>
          <a:p>
            <a:r>
              <a:rPr lang="en-US" dirty="0" smtClean="0"/>
              <a:t>Economic &amp; Property</a:t>
            </a:r>
          </a:p>
          <a:p>
            <a:pPr lvl="1"/>
            <a:r>
              <a:rPr lang="en-US" dirty="0" smtClean="0"/>
              <a:t>Patrilineal</a:t>
            </a:r>
          </a:p>
          <a:p>
            <a:pPr lvl="1"/>
            <a:r>
              <a:rPr lang="en-US" dirty="0" smtClean="0"/>
              <a:t>Gender Wage Gap</a:t>
            </a:r>
          </a:p>
          <a:p>
            <a:pPr lvl="1"/>
            <a:r>
              <a:rPr lang="en-US" dirty="0" smtClean="0"/>
              <a:t>Glass Ceiling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1026" name="Picture 2" descr="Image result for thai senat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2834" y="3657600"/>
            <a:ext cx="5055177" cy="3096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thai sangha supreme counci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2044" y="362151"/>
            <a:ext cx="4091159" cy="2738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328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halkboard 16x9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12000"/>
                <a:satMod val="240000"/>
              </a:schemeClr>
              <a:schemeClr val="phClr">
                <a:tint val="65000"/>
              </a:schemeClr>
            </a:duotone>
          </a:blip>
          <a:stretch/>
        </a:blipFill>
      </a:bgFillStyleLst>
    </a:fmtScheme>
  </a:themeElements>
  <a:objectDefaults>
    <a:spDef>
      <a:spPr>
        <a:ln>
          <a:miter lim="800000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  <a:extLst>
    <a:ext uri="{05A4C25C-085E-4340-85A3-A5531E510DB2}">
      <thm15:themeFamily xmlns:thm15="http://schemas.microsoft.com/office/thememl/2012/main" name="TF00001018.potx" id="{D19C2884-2C55-4C1A-A5C2-5D03FF1F35A4}" vid="{5F7A9C6A-558C-4654-B762-2F22BC904FAE}"/>
    </a:ext>
  </a:extLst>
</a:theme>
</file>

<file path=ppt/theme/theme2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Chalkboard education presentation (widescreen)</Template>
  <TotalTime>1851</TotalTime>
  <Words>694</Words>
  <Application>Microsoft Office PowerPoint</Application>
  <PresentationFormat>Custom</PresentationFormat>
  <Paragraphs>136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Consolas</vt:lpstr>
      <vt:lpstr>Corbel</vt:lpstr>
      <vt:lpstr>Chalkboard 16x9</vt:lpstr>
      <vt:lpstr>Feminist Theory</vt:lpstr>
      <vt:lpstr>Nature or Nurture</vt:lpstr>
      <vt:lpstr>Nature vs Nurture</vt:lpstr>
      <vt:lpstr>Nature vs Nurture</vt:lpstr>
      <vt:lpstr>Nature vs Nurture</vt:lpstr>
      <vt:lpstr>Nature vs Nurture</vt:lpstr>
      <vt:lpstr>Nature vs Nurture</vt:lpstr>
      <vt:lpstr>Feminist Theory</vt:lpstr>
      <vt:lpstr>Patriarchy</vt:lpstr>
      <vt:lpstr>Patriarchal Ideology</vt:lpstr>
      <vt:lpstr>PowerPoint Presentation</vt:lpstr>
      <vt:lpstr>Gender Roles</vt:lpstr>
      <vt:lpstr>Gender Socialization</vt:lpstr>
      <vt:lpstr>Gender Roles in Media</vt:lpstr>
      <vt:lpstr>Effects of Gender Roles</vt:lpstr>
      <vt:lpstr>Discrimination</vt:lpstr>
      <vt:lpstr>Exploitation</vt:lpstr>
      <vt:lpstr>Violence</vt:lpstr>
      <vt:lpstr>Vocab 1</vt:lpstr>
      <vt:lpstr>Vocab 2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Feminist Theory</dc:title>
  <dc:creator>Fresh</dc:creator>
  <cp:lastModifiedBy>Fresh</cp:lastModifiedBy>
  <cp:revision>33</cp:revision>
  <dcterms:created xsi:type="dcterms:W3CDTF">2019-06-17T08:18:01Z</dcterms:created>
  <dcterms:modified xsi:type="dcterms:W3CDTF">2019-07-05T04:49:06Z</dcterms:modified>
</cp:coreProperties>
</file>

<file path=docProps/thumbnail.jpeg>
</file>